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96" d="100"/>
          <a:sy n="96" d="100"/>
        </p:scale>
        <p:origin x="86" y="12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11/29/2019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82943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11/29/2019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41419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11/29/2019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26047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11/29/2019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73955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11/29/2019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89215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11/29/2019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64633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11/29/2019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28382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11/29/2019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45162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11/29/2019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3223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11/29/2019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89953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11/29/2019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225563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11/29/2019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34781634"/>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85" r:id="rId5"/>
    <p:sldLayoutId id="2147483679" r:id="rId6"/>
    <p:sldLayoutId id="2147483680" r:id="rId7"/>
    <p:sldLayoutId id="2147483681" r:id="rId8"/>
    <p:sldLayoutId id="2147483684" r:id="rId9"/>
    <p:sldLayoutId id="2147483682" r:id="rId10"/>
    <p:sldLayoutId id="2147483683" r:id="rId11"/>
  </p:sldLayoutIdLst>
  <p:hf sldNum="0" hdr="0" ftr="0" dt="0"/>
  <p:txStyles>
    <p:titleStyle>
      <a:lvl1pPr algn="l" defTabSz="457200" rtl="0" eaLnBrk="1" latinLnBrk="0" hangingPunct="1">
        <a:lnSpc>
          <a:spcPct val="100000"/>
        </a:lnSpc>
        <a:spcBef>
          <a:spcPct val="0"/>
        </a:spcBef>
        <a:buNone/>
        <a:defRPr sz="2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8">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ill Sans MT" panose="020B0502020104020203"/>
              <a:ea typeface="+mn-ea"/>
              <a:cs typeface="+mn-cs"/>
            </a:endParaRPr>
          </a:p>
        </p:txBody>
      </p:sp>
      <p:sp>
        <p:nvSpPr>
          <p:cNvPr id="23" name="Rectangle 10">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CF8BFD5-1200-48CF-8D13-72BE951B9EF1}"/>
              </a:ext>
            </a:extLst>
          </p:cNvPr>
          <p:cNvSpPr>
            <a:spLocks noGrp="1"/>
          </p:cNvSpPr>
          <p:nvPr>
            <p:ph type="ctrTitle"/>
          </p:nvPr>
        </p:nvSpPr>
        <p:spPr>
          <a:xfrm>
            <a:off x="7419975" y="863695"/>
            <a:ext cx="4629150" cy="3779995"/>
          </a:xfrm>
        </p:spPr>
        <p:txBody>
          <a:bodyPr anchor="ctr">
            <a:normAutofit/>
          </a:bodyPr>
          <a:lstStyle/>
          <a:p>
            <a:r>
              <a:rPr lang="en-US" dirty="0">
                <a:solidFill>
                  <a:srgbClr val="000000"/>
                </a:solidFill>
                <a:latin typeface="Arial" panose="020B0604020202020204" pitchFamily="34" charset="0"/>
              </a:rPr>
              <a:t>Presentation</a:t>
            </a:r>
            <a:br>
              <a:rPr lang="en-US" dirty="0">
                <a:solidFill>
                  <a:srgbClr val="000000"/>
                </a:solidFill>
                <a:latin typeface="Arial" panose="020B0604020202020204" pitchFamily="34" charset="0"/>
              </a:rPr>
            </a:br>
            <a:r>
              <a:rPr lang="en-US" dirty="0">
                <a:solidFill>
                  <a:srgbClr val="000000"/>
                </a:solidFill>
                <a:latin typeface="Arial" panose="020B0604020202020204" pitchFamily="34" charset="0"/>
              </a:rPr>
              <a:t>Project: </a:t>
            </a:r>
            <a:r>
              <a:rPr lang="en-US" b="1" dirty="0">
                <a:solidFill>
                  <a:srgbClr val="000000"/>
                </a:solidFill>
                <a:latin typeface="Arial" panose="020B0604020202020204" pitchFamily="34" charset="0"/>
              </a:rPr>
              <a:t>PIClops</a:t>
            </a:r>
            <a:br>
              <a:rPr lang="en-US" dirty="0"/>
            </a:br>
            <a:endParaRPr lang="en-US" dirty="0">
              <a:solidFill>
                <a:schemeClr val="tx1"/>
              </a:solidFill>
            </a:endParaRPr>
          </a:p>
        </p:txBody>
      </p:sp>
      <p:sp>
        <p:nvSpPr>
          <p:cNvPr id="3" name="Subtitle 2">
            <a:extLst>
              <a:ext uri="{FF2B5EF4-FFF2-40B4-BE49-F238E27FC236}">
                <a16:creationId xmlns:a16="http://schemas.microsoft.com/office/drawing/2014/main" id="{4A9BFBE2-511B-4BC4-B05B-F66E74C7DA21}"/>
              </a:ext>
            </a:extLst>
          </p:cNvPr>
          <p:cNvSpPr>
            <a:spLocks noGrp="1"/>
          </p:cNvSpPr>
          <p:nvPr>
            <p:ph type="subTitle" idx="1"/>
          </p:nvPr>
        </p:nvSpPr>
        <p:spPr>
          <a:xfrm>
            <a:off x="7537706" y="4739780"/>
            <a:ext cx="4082764" cy="1147054"/>
          </a:xfrm>
        </p:spPr>
        <p:txBody>
          <a:bodyPr anchor="t">
            <a:normAutofit/>
          </a:bodyPr>
          <a:lstStyle/>
          <a:p>
            <a:r>
              <a:rPr lang="en-US" sz="2000" dirty="0"/>
              <a:t>Team Members: David Moore , Alex Baker, Rayan Plummer, Ernesto Macias</a:t>
            </a:r>
          </a:p>
        </p:txBody>
      </p:sp>
      <p:pic>
        <p:nvPicPr>
          <p:cNvPr id="4" name="Picture 3">
            <a:extLst>
              <a:ext uri="{FF2B5EF4-FFF2-40B4-BE49-F238E27FC236}">
                <a16:creationId xmlns:a16="http://schemas.microsoft.com/office/drawing/2014/main" id="{F02D6F2D-2BCF-4984-B501-9544C0620C46}"/>
              </a:ext>
            </a:extLst>
          </p:cNvPr>
          <p:cNvPicPr>
            <a:picLocks noChangeAspect="1"/>
          </p:cNvPicPr>
          <p:nvPr/>
        </p:nvPicPr>
        <p:blipFill rotWithShape="1">
          <a:blip r:embed="rId2"/>
          <a:srcRect l="14644" r="11989" b="-1"/>
          <a:stretch/>
        </p:blipFill>
        <p:spPr>
          <a:xfrm>
            <a:off x="20" y="10"/>
            <a:ext cx="7537685" cy="6857990"/>
          </a:xfrm>
          <a:prstGeom prst="rect">
            <a:avLst/>
          </a:prstGeom>
        </p:spPr>
      </p:pic>
      <p:sp>
        <p:nvSpPr>
          <p:cNvPr id="13" name="Rectangle 12">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31996843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C15FD-2DFD-468E-B9A8-763388168FBF}"/>
              </a:ext>
            </a:extLst>
          </p:cNvPr>
          <p:cNvSpPr>
            <a:spLocks noGrp="1"/>
          </p:cNvSpPr>
          <p:nvPr>
            <p:ph type="title"/>
          </p:nvPr>
        </p:nvSpPr>
        <p:spPr/>
        <p:txBody>
          <a:bodyPr>
            <a:normAutofit/>
          </a:bodyPr>
          <a:lstStyle/>
          <a:p>
            <a:pPr algn="ctr"/>
            <a:r>
              <a:rPr lang="en-US" sz="4800" dirty="0">
                <a:latin typeface="Arial" panose="020B0604020202020204" pitchFamily="34" charset="0"/>
                <a:cs typeface="Arial" panose="020B0604020202020204" pitchFamily="34" charset="0"/>
              </a:rPr>
              <a:t>Overview</a:t>
            </a:r>
          </a:p>
        </p:txBody>
      </p:sp>
      <p:sp>
        <p:nvSpPr>
          <p:cNvPr id="3" name="Content Placeholder 2">
            <a:extLst>
              <a:ext uri="{FF2B5EF4-FFF2-40B4-BE49-F238E27FC236}">
                <a16:creationId xmlns:a16="http://schemas.microsoft.com/office/drawing/2014/main" id="{1344A3F9-7B23-4147-B155-463DFA982CCD}"/>
              </a:ext>
            </a:extLst>
          </p:cNvPr>
          <p:cNvSpPr>
            <a:spLocks noGrp="1"/>
          </p:cNvSpPr>
          <p:nvPr>
            <p:ph idx="1"/>
          </p:nvPr>
        </p:nvSpPr>
        <p:spPr>
          <a:xfrm>
            <a:off x="581192" y="1704975"/>
            <a:ext cx="11029615" cy="4867275"/>
          </a:xfrm>
        </p:spPr>
        <p:txBody>
          <a:bodyPr>
            <a:normAutofit/>
          </a:bodyPr>
          <a:lstStyle/>
          <a:p>
            <a:r>
              <a:rPr lang="en-US" dirty="0"/>
              <a:t>The target is to build a stand-alone video capture device that leverages off-the-shelf components to provide a simple and cost-effective mechanism to deploy to capture video at an individuals home. In addition, data associated with this capture will be kept on-premises and not in the cloud in order to preserve the ownership and security of the installer’s privacy.</a:t>
            </a:r>
          </a:p>
          <a:p>
            <a:r>
              <a:rPr lang="en-US" dirty="0"/>
              <a:t>Companies like Amazon, Nest, Arlo, and </a:t>
            </a:r>
            <a:r>
              <a:rPr lang="en-US" dirty="0" err="1"/>
              <a:t>Wyze</a:t>
            </a:r>
            <a:r>
              <a:rPr lang="en-US" dirty="0"/>
              <a:t> have all put together commercial offerings that are trivial for home users to procure and install. What all of these cameras share is a cloud storage system that provides data retention and streamlined access via slick user interfaces. </a:t>
            </a:r>
          </a:p>
          <a:p>
            <a:r>
              <a:rPr lang="en-US" dirty="0">
                <a:solidFill>
                  <a:srgbClr val="000000">
                    <a:lumMod val="75000"/>
                    <a:lumOff val="25000"/>
                  </a:srgbClr>
                </a:solidFill>
              </a:rPr>
              <a:t>In an age of data breaches, questionable corporate data privacy policies, and data transfer limits and throttling it becomes advisable to create an offering that allows users to record, store, and maintain their own video streams in a local repository that only leverages the local area network</a:t>
            </a:r>
            <a:br>
              <a:rPr lang="en-US" dirty="0"/>
            </a:br>
            <a:br>
              <a:rPr lang="en-US" dirty="0"/>
            </a:br>
            <a:endParaRPr lang="en-US" dirty="0"/>
          </a:p>
        </p:txBody>
      </p:sp>
    </p:spTree>
    <p:extLst>
      <p:ext uri="{BB962C8B-B14F-4D97-AF65-F5344CB8AC3E}">
        <p14:creationId xmlns:p14="http://schemas.microsoft.com/office/powerpoint/2010/main" val="19347804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E34CA41-55C9-45C2-BD1A-336D10A02DC1}"/>
              </a:ext>
            </a:extLst>
          </p:cNvPr>
          <p:cNvSpPr>
            <a:spLocks noGrp="1"/>
          </p:cNvSpPr>
          <p:nvPr>
            <p:ph type="title"/>
          </p:nvPr>
        </p:nvSpPr>
        <p:spPr>
          <a:xfrm>
            <a:off x="601255" y="702155"/>
            <a:ext cx="3409783" cy="1300365"/>
          </a:xfrm>
        </p:spPr>
        <p:txBody>
          <a:bodyPr>
            <a:normAutofit/>
          </a:bodyPr>
          <a:lstStyle/>
          <a:p>
            <a:r>
              <a:rPr lang="en-US">
                <a:solidFill>
                  <a:srgbClr val="FFFFFF"/>
                </a:solidFill>
              </a:rPr>
              <a:t>Main goals </a:t>
            </a:r>
          </a:p>
        </p:txBody>
      </p:sp>
      <p:sp>
        <p:nvSpPr>
          <p:cNvPr id="11" name="Content Placeholder 10">
            <a:extLst>
              <a:ext uri="{FF2B5EF4-FFF2-40B4-BE49-F238E27FC236}">
                <a16:creationId xmlns:a16="http://schemas.microsoft.com/office/drawing/2014/main" id="{76F5F781-DB43-4FE7-A8C4-521E70898224}"/>
              </a:ext>
            </a:extLst>
          </p:cNvPr>
          <p:cNvSpPr>
            <a:spLocks noGrp="1"/>
          </p:cNvSpPr>
          <p:nvPr>
            <p:ph idx="1"/>
          </p:nvPr>
        </p:nvSpPr>
        <p:spPr>
          <a:xfrm>
            <a:off x="601255" y="2177142"/>
            <a:ext cx="3409782" cy="3823607"/>
          </a:xfrm>
        </p:spPr>
        <p:txBody>
          <a:bodyPr>
            <a:normAutofit fontScale="92500" lnSpcReduction="10000"/>
          </a:bodyPr>
          <a:lstStyle/>
          <a:p>
            <a:r>
              <a:rPr lang="en-US" dirty="0">
                <a:solidFill>
                  <a:srgbClr val="FFFFFF"/>
                </a:solidFill>
              </a:rPr>
              <a:t>Hard Goals:  ● Simple installation &amp; configuration ● Store files locally ● Capture the video of the various subjects ● Autonomous / unsupervised mechanism to initiative and record video Soft</a:t>
            </a:r>
          </a:p>
          <a:p>
            <a:r>
              <a:rPr lang="en-US" dirty="0">
                <a:solidFill>
                  <a:srgbClr val="FFFFFF"/>
                </a:solidFill>
              </a:rPr>
              <a:t> Goals ● Easy to configure ● Easy to manage videos ● Quick view method to look at recorded media </a:t>
            </a:r>
          </a:p>
          <a:p>
            <a:r>
              <a:rPr lang="en-US" dirty="0">
                <a:solidFill>
                  <a:srgbClr val="FFFFFF"/>
                </a:solidFill>
              </a:rPr>
              <a:t>● Cheap to implement ● Small and compact deployment:  ● Adherence to legal and ethical requirements for video capture and storage </a:t>
            </a:r>
          </a:p>
        </p:txBody>
      </p:sp>
      <p:pic>
        <p:nvPicPr>
          <p:cNvPr id="7" name="Content Placeholder 6" descr="A picture containing text, map&#10;&#10;Description automatically generated">
            <a:extLst>
              <a:ext uri="{FF2B5EF4-FFF2-40B4-BE49-F238E27FC236}">
                <a16:creationId xmlns:a16="http://schemas.microsoft.com/office/drawing/2014/main" id="{F3EEA3CA-BB59-4257-9334-8D68C537DB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2231" y="1080504"/>
            <a:ext cx="7153236" cy="5145675"/>
          </a:xfrm>
          <a:prstGeom prst="rect">
            <a:avLst/>
          </a:prstGeom>
        </p:spPr>
      </p:pic>
    </p:spTree>
    <p:extLst>
      <p:ext uri="{BB962C8B-B14F-4D97-AF65-F5344CB8AC3E}">
        <p14:creationId xmlns:p14="http://schemas.microsoft.com/office/powerpoint/2010/main" val="831969875"/>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93BB5-9996-42EB-8829-B31B53F47E1D}"/>
              </a:ext>
            </a:extLst>
          </p:cNvPr>
          <p:cNvSpPr>
            <a:spLocks noGrp="1"/>
          </p:cNvSpPr>
          <p:nvPr>
            <p:ph type="title"/>
          </p:nvPr>
        </p:nvSpPr>
        <p:spPr/>
        <p:txBody>
          <a:bodyPr>
            <a:normAutofit/>
          </a:bodyPr>
          <a:lstStyle/>
          <a:p>
            <a:pPr algn="ctr"/>
            <a:r>
              <a:rPr lang="en-US" sz="4000" dirty="0"/>
              <a:t>Main functional requirements</a:t>
            </a:r>
          </a:p>
        </p:txBody>
      </p:sp>
      <p:sp>
        <p:nvSpPr>
          <p:cNvPr id="3" name="Content Placeholder 2">
            <a:extLst>
              <a:ext uri="{FF2B5EF4-FFF2-40B4-BE49-F238E27FC236}">
                <a16:creationId xmlns:a16="http://schemas.microsoft.com/office/drawing/2014/main" id="{D842B40E-7980-4C31-9192-D5A28A376038}"/>
              </a:ext>
            </a:extLst>
          </p:cNvPr>
          <p:cNvSpPr>
            <a:spLocks noGrp="1"/>
          </p:cNvSpPr>
          <p:nvPr>
            <p:ph idx="1"/>
          </p:nvPr>
        </p:nvSpPr>
        <p:spPr>
          <a:xfrm>
            <a:off x="581192" y="1890876"/>
            <a:ext cx="11029615" cy="4967124"/>
          </a:xfrm>
        </p:spPr>
        <p:txBody>
          <a:bodyPr/>
          <a:lstStyle/>
          <a:p>
            <a:r>
              <a:rPr lang="en-US" dirty="0"/>
              <a:t>○ As a system owner, I want a quick and secure mechanism for logging into the system to ensure that a bad actor doesn’t connect to my system and manually delete files or modify configurations. </a:t>
            </a:r>
          </a:p>
          <a:p>
            <a:r>
              <a:rPr lang="en-US" dirty="0"/>
              <a:t>○ As a system owner, I would like a way of specifying the frame change criteria that will trigger the record feature in order to minimize the amount of unneeded video that is stored. </a:t>
            </a:r>
          </a:p>
          <a:p>
            <a:r>
              <a:rPr lang="en-US" dirty="0"/>
              <a:t>○ As a system owner, I would like to indicate the maximum duration that a video file should consume to ensure manageable video files for saving and sharing. </a:t>
            </a:r>
          </a:p>
          <a:p>
            <a:r>
              <a:rPr lang="en-US" dirty="0"/>
              <a:t>○ As a system owner, I want to indicate the amount of time in seconds that a video recording should continue after frame change criteria are gone to minimize the space consumed by my videos.</a:t>
            </a:r>
          </a:p>
          <a:p>
            <a:r>
              <a:rPr lang="en-US" dirty="0"/>
              <a:t> ○ As a system owner, I would like to specify the maximum amount of hard drive / storage space my video files can consume to avoid saturating the entire storage device.</a:t>
            </a:r>
          </a:p>
        </p:txBody>
      </p:sp>
    </p:spTree>
    <p:extLst>
      <p:ext uri="{BB962C8B-B14F-4D97-AF65-F5344CB8AC3E}">
        <p14:creationId xmlns:p14="http://schemas.microsoft.com/office/powerpoint/2010/main" val="3865512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12">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9" name="Rectangle 18">
            <a:extLst>
              <a:ext uri="{FF2B5EF4-FFF2-40B4-BE49-F238E27FC236}">
                <a16:creationId xmlns:a16="http://schemas.microsoft.com/office/drawing/2014/main" id="{963FC0CD-F19B-4D9C-9C47-EB7E9D16E4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9F71DA-E53D-4DBC-99CF-7AD4277A33D8}"/>
              </a:ext>
            </a:extLst>
          </p:cNvPr>
          <p:cNvSpPr>
            <a:spLocks noGrp="1"/>
          </p:cNvSpPr>
          <p:nvPr>
            <p:ph type="title"/>
          </p:nvPr>
        </p:nvSpPr>
        <p:spPr>
          <a:xfrm>
            <a:off x="581191" y="723901"/>
            <a:ext cx="10993549" cy="990599"/>
          </a:xfrm>
        </p:spPr>
        <p:txBody>
          <a:bodyPr vert="horz" lIns="91440" tIns="45720" rIns="91440" bIns="45720" rtlCol="0" anchor="b">
            <a:normAutofit/>
          </a:bodyPr>
          <a:lstStyle/>
          <a:p>
            <a:r>
              <a:rPr lang="en-US" sz="3600" dirty="0"/>
              <a:t>Short demo</a:t>
            </a:r>
          </a:p>
        </p:txBody>
      </p:sp>
      <p:sp>
        <p:nvSpPr>
          <p:cNvPr id="21" name="Rectangle 20">
            <a:extLst>
              <a:ext uri="{FF2B5EF4-FFF2-40B4-BE49-F238E27FC236}">
                <a16:creationId xmlns:a16="http://schemas.microsoft.com/office/drawing/2014/main" id="{2E70159E-5269-4C18-AA0B-D50513DB3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BBBE9C8C-98B2-41C2-B47B-9A396CBA23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B2ECCA3D-5ECA-4A8B-B9D7-CE6DEB72B9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screencast+drive+google+com+2019+11+07+15+36+08" descr="A screenshot of a computer&#10;&#10;Description automatically generated">
            <a:hlinkClick r:id="" action="ppaction://media"/>
            <a:extLst>
              <a:ext uri="{FF2B5EF4-FFF2-40B4-BE49-F238E27FC236}">
                <a16:creationId xmlns:a16="http://schemas.microsoft.com/office/drawing/2014/main" id="{1C30033F-6E5D-48C2-ADB8-BD5CAB0FA8B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81150" y="1790700"/>
            <a:ext cx="8886825" cy="4602641"/>
          </a:xfrm>
          <a:prstGeom prst="rect">
            <a:avLst/>
          </a:prstGeom>
        </p:spPr>
      </p:pic>
    </p:spTree>
    <p:extLst>
      <p:ext uri="{BB962C8B-B14F-4D97-AF65-F5344CB8AC3E}">
        <p14:creationId xmlns:p14="http://schemas.microsoft.com/office/powerpoint/2010/main" val="1665165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04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936AB-45E6-44D3-A631-ED6FD2E68D18}"/>
              </a:ext>
            </a:extLst>
          </p:cNvPr>
          <p:cNvSpPr>
            <a:spLocks noGrp="1"/>
          </p:cNvSpPr>
          <p:nvPr>
            <p:ph type="title"/>
          </p:nvPr>
        </p:nvSpPr>
        <p:spPr/>
        <p:txBody>
          <a:bodyPr>
            <a:normAutofit/>
          </a:bodyPr>
          <a:lstStyle/>
          <a:p>
            <a:pPr algn="ctr"/>
            <a:r>
              <a:rPr lang="en-US" sz="4000" dirty="0"/>
              <a:t>Architecture </a:t>
            </a:r>
          </a:p>
        </p:txBody>
      </p:sp>
      <p:sp>
        <p:nvSpPr>
          <p:cNvPr id="3" name="Text Placeholder 2">
            <a:extLst>
              <a:ext uri="{FF2B5EF4-FFF2-40B4-BE49-F238E27FC236}">
                <a16:creationId xmlns:a16="http://schemas.microsoft.com/office/drawing/2014/main" id="{0487DF0E-DDDA-46D1-A81D-9B7F2FA52166}"/>
              </a:ext>
            </a:extLst>
          </p:cNvPr>
          <p:cNvSpPr>
            <a:spLocks noGrp="1"/>
          </p:cNvSpPr>
          <p:nvPr>
            <p:ph type="body" idx="1"/>
          </p:nvPr>
        </p:nvSpPr>
        <p:spPr/>
        <p:txBody>
          <a:bodyPr/>
          <a:lstStyle/>
          <a:p>
            <a:r>
              <a:rPr lang="en-US" sz="2800" dirty="0"/>
              <a:t>Deployment View </a:t>
            </a:r>
          </a:p>
        </p:txBody>
      </p:sp>
      <p:sp>
        <p:nvSpPr>
          <p:cNvPr id="5" name="Text Placeholder 4">
            <a:extLst>
              <a:ext uri="{FF2B5EF4-FFF2-40B4-BE49-F238E27FC236}">
                <a16:creationId xmlns:a16="http://schemas.microsoft.com/office/drawing/2014/main" id="{2FA747E3-9407-43CE-B928-1F82BD4C25BA}"/>
              </a:ext>
            </a:extLst>
          </p:cNvPr>
          <p:cNvSpPr>
            <a:spLocks noGrp="1"/>
          </p:cNvSpPr>
          <p:nvPr>
            <p:ph type="body" sz="quarter" idx="3"/>
          </p:nvPr>
        </p:nvSpPr>
        <p:spPr/>
        <p:txBody>
          <a:bodyPr/>
          <a:lstStyle/>
          <a:p>
            <a:r>
              <a:rPr lang="en-US" sz="2800" dirty="0"/>
              <a:t>Development View </a:t>
            </a:r>
          </a:p>
        </p:txBody>
      </p:sp>
      <p:pic>
        <p:nvPicPr>
          <p:cNvPr id="2050" name="Picture 2">
            <a:extLst>
              <a:ext uri="{FF2B5EF4-FFF2-40B4-BE49-F238E27FC236}">
                <a16:creationId xmlns:a16="http://schemas.microsoft.com/office/drawing/2014/main" id="{6347698E-D4C2-4098-993A-587B89648CC7}"/>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44056" y="2925763"/>
            <a:ext cx="4731026" cy="346708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C779006C-74B4-4E67-8D0C-CDBAA2553BE4}"/>
              </a:ext>
            </a:extLst>
          </p:cNvPr>
          <p:cNvPicPr>
            <a:picLocks noGrp="1" noChangeAspect="1" noChangeArrowheads="1"/>
          </p:cNvPicPr>
          <p:nvPr>
            <p:ph sz="quarter" idx="4"/>
          </p:nvPr>
        </p:nvPicPr>
        <p:blipFill>
          <a:blip r:embed="rId3">
            <a:extLst>
              <a:ext uri="{28A0092B-C50C-407E-A947-70E740481C1C}">
                <a14:useLocalDpi xmlns:a14="http://schemas.microsoft.com/office/drawing/2010/main" val="0"/>
              </a:ext>
            </a:extLst>
          </a:blip>
          <a:srcRect/>
          <a:stretch>
            <a:fillRect/>
          </a:stretch>
        </p:blipFill>
        <p:spPr bwMode="auto">
          <a:xfrm>
            <a:off x="6217919" y="2925763"/>
            <a:ext cx="5393055" cy="33637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555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43005-3736-444F-B586-5BDD76899B4C}"/>
              </a:ext>
            </a:extLst>
          </p:cNvPr>
          <p:cNvSpPr>
            <a:spLocks noGrp="1"/>
          </p:cNvSpPr>
          <p:nvPr>
            <p:ph type="title"/>
          </p:nvPr>
        </p:nvSpPr>
        <p:spPr/>
        <p:txBody>
          <a:bodyPr>
            <a:normAutofit/>
          </a:bodyPr>
          <a:lstStyle/>
          <a:p>
            <a:pPr algn="ctr"/>
            <a:r>
              <a:rPr lang="en-US" sz="4000" dirty="0"/>
              <a:t>Quality Requirements  </a:t>
            </a:r>
          </a:p>
        </p:txBody>
      </p:sp>
      <p:sp>
        <p:nvSpPr>
          <p:cNvPr id="3" name="Content Placeholder 2">
            <a:extLst>
              <a:ext uri="{FF2B5EF4-FFF2-40B4-BE49-F238E27FC236}">
                <a16:creationId xmlns:a16="http://schemas.microsoft.com/office/drawing/2014/main" id="{0CCE64FB-3217-40FC-B018-D12C645FC10C}"/>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744648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268A1-0F00-4E19-A8F8-483E9F32550F}"/>
              </a:ext>
            </a:extLst>
          </p:cNvPr>
          <p:cNvSpPr>
            <a:spLocks noGrp="1"/>
          </p:cNvSpPr>
          <p:nvPr>
            <p:ph type="title"/>
          </p:nvPr>
        </p:nvSpPr>
        <p:spPr/>
        <p:txBody>
          <a:bodyPr>
            <a:normAutofit/>
          </a:bodyPr>
          <a:lstStyle/>
          <a:p>
            <a:pPr algn="ctr"/>
            <a:r>
              <a:rPr lang="en-US" sz="4000" dirty="0"/>
              <a:t>Formalization</a:t>
            </a:r>
          </a:p>
        </p:txBody>
      </p:sp>
      <p:sp>
        <p:nvSpPr>
          <p:cNvPr id="3" name="Content Placeholder 2">
            <a:extLst>
              <a:ext uri="{FF2B5EF4-FFF2-40B4-BE49-F238E27FC236}">
                <a16:creationId xmlns:a16="http://schemas.microsoft.com/office/drawing/2014/main" id="{D01E4EB6-D741-4BC3-9801-0A34569AB3DF}"/>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601221347"/>
      </p:ext>
    </p:extLst>
  </p:cSld>
  <p:clrMapOvr>
    <a:masterClrMapping/>
  </p:clrMapOvr>
</p:sld>
</file>

<file path=ppt/theme/theme1.xml><?xml version="1.0" encoding="utf-8"?>
<a:theme xmlns:a="http://schemas.openxmlformats.org/drawingml/2006/main" name="DividendVTI">
  <a:themeElements>
    <a:clrScheme name="AnalogousFromDarkSeedLeftStep">
      <a:dk1>
        <a:srgbClr val="000000"/>
      </a:dk1>
      <a:lt1>
        <a:srgbClr val="FFFFFF"/>
      </a:lt1>
      <a:dk2>
        <a:srgbClr val="242C41"/>
      </a:dk2>
      <a:lt2>
        <a:srgbClr val="E2E8E2"/>
      </a:lt2>
      <a:accent1>
        <a:srgbClr val="C24DC3"/>
      </a:accent1>
      <a:accent2>
        <a:srgbClr val="7E3BB1"/>
      </a:accent2>
      <a:accent3>
        <a:srgbClr val="5F4DC3"/>
      </a:accent3>
      <a:accent4>
        <a:srgbClr val="3B5AB1"/>
      </a:accent4>
      <a:accent5>
        <a:srgbClr val="4D9DC3"/>
      </a:accent5>
      <a:accent6>
        <a:srgbClr val="3BB1A6"/>
      </a:accent6>
      <a:hlink>
        <a:srgbClr val="3F81BF"/>
      </a:hlink>
      <a:folHlink>
        <a:srgbClr val="7F7F7F"/>
      </a:folHlink>
    </a:clrScheme>
    <a:fontScheme name="Dividend">
      <a:majorFont>
        <a:latin typeface="Century School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281</TotalTime>
  <Words>447</Words>
  <Application>Microsoft Office PowerPoint</Application>
  <PresentationFormat>Widescreen</PresentationFormat>
  <Paragraphs>22</Paragraphs>
  <Slides>8</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Century Schoolbook</vt:lpstr>
      <vt:lpstr>Franklin Gothic Book</vt:lpstr>
      <vt:lpstr>Gill Sans MT</vt:lpstr>
      <vt:lpstr>Wingdings 2</vt:lpstr>
      <vt:lpstr>DividendVTI</vt:lpstr>
      <vt:lpstr>Presentation Project: PIClops </vt:lpstr>
      <vt:lpstr>Overview</vt:lpstr>
      <vt:lpstr>Main goals </vt:lpstr>
      <vt:lpstr>Main functional requirements</vt:lpstr>
      <vt:lpstr>Short demo</vt:lpstr>
      <vt:lpstr>Architecture </vt:lpstr>
      <vt:lpstr>Quality Requirements  </vt:lpstr>
      <vt:lpstr>Formalization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 PIClops</dc:title>
  <dc:creator>ernesto macias</dc:creator>
  <cp:lastModifiedBy>ernesto macias</cp:lastModifiedBy>
  <cp:revision>10</cp:revision>
  <dcterms:created xsi:type="dcterms:W3CDTF">2019-11-29T05:02:24Z</dcterms:created>
  <dcterms:modified xsi:type="dcterms:W3CDTF">2019-11-30T05:35:47Z</dcterms:modified>
</cp:coreProperties>
</file>